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88" r:id="rId3"/>
    <p:sldId id="291" r:id="rId4"/>
    <p:sldId id="284" r:id="rId5"/>
    <p:sldId id="285" r:id="rId6"/>
    <p:sldId id="293" r:id="rId7"/>
    <p:sldId id="286" r:id="rId8"/>
    <p:sldId id="301" r:id="rId9"/>
    <p:sldId id="302" r:id="rId10"/>
    <p:sldId id="304" r:id="rId11"/>
    <p:sldId id="308" r:id="rId12"/>
    <p:sldId id="309" r:id="rId13"/>
    <p:sldId id="305" r:id="rId14"/>
    <p:sldId id="307" r:id="rId15"/>
    <p:sldId id="279" r:id="rId16"/>
    <p:sldId id="296" r:id="rId17"/>
  </p:sldIdLst>
  <p:sldSz cx="9144000" cy="5143500" type="screen16x9"/>
  <p:notesSz cx="6858000" cy="9144000"/>
  <p:embeddedFontLst>
    <p:embeddedFont>
      <p:font typeface="DokChampa" panose="020B0604020202020204" pitchFamily="34" charset="-34"/>
      <p:regular r:id="rId19"/>
    </p:embeddedFont>
    <p:embeddedFont>
      <p:font typeface="Dosis" panose="020B0604020202020204" charset="0"/>
      <p:regular r:id="rId20"/>
      <p:bold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8538A3-4081-47D5-9422-531A5D2E31AC}">
  <a:tblStyle styleId="{ED8538A3-4081-47D5-9422-531A5D2E31A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7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02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91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1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98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4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200"/>
            </a:lvl1pPr>
            <a:lvl2pPr lvl="1">
              <a:spcBef>
                <a:spcPts val="0"/>
              </a:spcBef>
              <a:buSzPct val="100000"/>
              <a:defRPr sz="5200"/>
            </a:lvl2pPr>
            <a:lvl3pPr lvl="2">
              <a:spcBef>
                <a:spcPts val="0"/>
              </a:spcBef>
              <a:buSzPct val="100000"/>
              <a:defRPr sz="5200"/>
            </a:lvl3pPr>
            <a:lvl4pPr lvl="3">
              <a:spcBef>
                <a:spcPts val="0"/>
              </a:spcBef>
              <a:buSzPct val="100000"/>
              <a:defRPr sz="5200"/>
            </a:lvl4pPr>
            <a:lvl5pPr lvl="4">
              <a:spcBef>
                <a:spcPts val="0"/>
              </a:spcBef>
              <a:buSzPct val="100000"/>
              <a:defRPr sz="5200"/>
            </a:lvl5pPr>
            <a:lvl6pPr lvl="5">
              <a:spcBef>
                <a:spcPts val="0"/>
              </a:spcBef>
              <a:buSzPct val="100000"/>
              <a:defRPr sz="5200"/>
            </a:lvl6pPr>
            <a:lvl7pPr lvl="6">
              <a:spcBef>
                <a:spcPts val="0"/>
              </a:spcBef>
              <a:buSzPct val="100000"/>
              <a:defRPr sz="5200"/>
            </a:lvl7pPr>
            <a:lvl8pPr lvl="7">
              <a:spcBef>
                <a:spcPts val="0"/>
              </a:spcBef>
              <a:buSzPct val="100000"/>
              <a:defRPr sz="5200"/>
            </a:lvl8pPr>
            <a:lvl9pPr lvl="8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ct val="100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1028474" y="0"/>
            <a:ext cx="8223101" cy="402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DETECTING FRAUDULENT TRANSACTIONS</a:t>
            </a:r>
            <a:endParaRPr lang="en" dirty="0"/>
          </a:p>
        </p:txBody>
      </p:sp>
      <p:pic>
        <p:nvPicPr>
          <p:cNvPr id="1032" name="Picture 8" descr="Image result for detecting fraudulent transactions">
            <a:extLst>
              <a:ext uri="{FF2B5EF4-FFF2-40B4-BE49-F238E27FC236}">
                <a16:creationId xmlns:a16="http://schemas.microsoft.com/office/drawing/2014/main" id="{0F3A4B31-B876-4B03-A7DF-17D5D0EB99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091" b="40363"/>
          <a:stretch/>
        </p:blipFill>
        <p:spPr bwMode="auto">
          <a:xfrm>
            <a:off x="6867880" y="53788"/>
            <a:ext cx="2208885" cy="564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C57A181-43B4-4030-8E95-27A3B80B614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</p:cSld>
  <p:clrMapOvr>
    <a:masterClrMapping/>
  </p:clrMapOvr>
  <p:transition advTm="2147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625963"/>
          </a:xfrm>
        </p:spPr>
        <p:txBody>
          <a:bodyPr/>
          <a:lstStyle/>
          <a:p>
            <a:pPr>
              <a:buNone/>
            </a:pPr>
            <a:endParaRPr lang="en-IN" b="1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sz="1400" b="1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b="1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042147" y="0"/>
            <a:ext cx="7247965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SUPERVISED TECHNIQUES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AA5CF-EF36-4812-8E5E-305DE8179F67}"/>
              </a:ext>
            </a:extLst>
          </p:cNvPr>
          <p:cNvSpPr/>
          <p:nvPr/>
        </p:nvSpPr>
        <p:spPr>
          <a:xfrm>
            <a:off x="457204" y="1402761"/>
            <a:ext cx="3738278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THE CLASS IMBALANCE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7538C3-1D7D-4A30-9F35-08F92EC1CB2C}"/>
              </a:ext>
            </a:extLst>
          </p:cNvPr>
          <p:cNvSpPr/>
          <p:nvPr/>
        </p:nvSpPr>
        <p:spPr>
          <a:xfrm>
            <a:off x="457203" y="1847995"/>
            <a:ext cx="3738276" cy="1864377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8661-56C8-4769-B1FC-7D78AC399F04}"/>
              </a:ext>
            </a:extLst>
          </p:cNvPr>
          <p:cNvSpPr txBox="1"/>
          <p:nvPr/>
        </p:nvSpPr>
        <p:spPr>
          <a:xfrm>
            <a:off x="457202" y="1847995"/>
            <a:ext cx="373827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The data has 8.1 %  fraudulent 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Due to this imbalance we cannot use the regular learning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Solution involves,</a:t>
            </a:r>
          </a:p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        1.  Biased towards minority data</a:t>
            </a:r>
          </a:p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       2.  Sampling to change class distribution.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SMOTE : Replicate minority class and add it to the data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04B3CC-EF3F-4803-A494-4D0C288270E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55" b="3536"/>
          <a:stretch/>
        </p:blipFill>
        <p:spPr>
          <a:xfrm>
            <a:off x="4386031" y="1402761"/>
            <a:ext cx="4597605" cy="2309611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68CCB6F3-73CB-4B74-B6E0-F6F0DD9557F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5758821"/>
      </p:ext>
    </p:extLst>
  </p:cSld>
  <p:clrMapOvr>
    <a:masterClrMapping/>
  </p:clrMapOvr>
  <p:transition advTm="10659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9F862-A1DF-46C2-9FC5-0BD1731933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8278C9-DB83-4AEC-AE90-5E9630746C1D}"/>
              </a:ext>
            </a:extLst>
          </p:cNvPr>
          <p:cNvSpPr/>
          <p:nvPr/>
        </p:nvSpPr>
        <p:spPr>
          <a:xfrm>
            <a:off x="154638" y="1193033"/>
            <a:ext cx="3590365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NAIVE BAYES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64A4905-7AEF-4D50-B33E-6C0B7162466F}"/>
              </a:ext>
            </a:extLst>
          </p:cNvPr>
          <p:cNvSpPr/>
          <p:nvPr/>
        </p:nvSpPr>
        <p:spPr>
          <a:xfrm>
            <a:off x="154638" y="1636972"/>
            <a:ext cx="3590365" cy="3100526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4682B7DB-7310-469D-BABB-FA8ACB68FC2F}"/>
              </a:ext>
            </a:extLst>
          </p:cNvPr>
          <p:cNvSpPr txBox="1">
            <a:spLocks/>
          </p:cNvSpPr>
          <p:nvPr/>
        </p:nvSpPr>
        <p:spPr>
          <a:xfrm>
            <a:off x="1042147" y="0"/>
            <a:ext cx="7247965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SUPERVISED TECHNIQUES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69A4C5-6F5D-4F2C-8D0B-EF8CAFEA1D42}"/>
              </a:ext>
            </a:extLst>
          </p:cNvPr>
          <p:cNvSpPr txBox="1"/>
          <p:nvPr/>
        </p:nvSpPr>
        <p:spPr>
          <a:xfrm>
            <a:off x="154638" y="1636972"/>
            <a:ext cx="35903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Uses very strong assumptions on the independence between the predictors.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Estimate probability from the training set using relative frequencies.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We obtain selected evaluation statistics for the model from the hold out routines.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Then we compare it with the naïve Bayesian  model for the </a:t>
            </a:r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SMOTE’d</a:t>
            </a: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data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7A1E5F-FE95-4BDB-AEC8-EFFA9E2D08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97"/>
          <a:stretch/>
        </p:blipFill>
        <p:spPr>
          <a:xfrm>
            <a:off x="3859304" y="1713324"/>
            <a:ext cx="5257798" cy="2947821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12DE633-5838-492C-B72E-8FA2285B93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57297101"/>
      </p:ext>
    </p:extLst>
  </p:cSld>
  <p:clrMapOvr>
    <a:masterClrMapping/>
  </p:clrMapOvr>
  <p:transition advTm="5882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animBg="1"/>
      <p:bldP spid="5" grpId="0" animBg="1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49F862-A1DF-46C2-9FC5-0BD1731933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79DD3D4-9764-4F07-9725-643855908120}"/>
              </a:ext>
            </a:extLst>
          </p:cNvPr>
          <p:cNvSpPr/>
          <p:nvPr/>
        </p:nvSpPr>
        <p:spPr>
          <a:xfrm>
            <a:off x="5284697" y="1193033"/>
            <a:ext cx="3590365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AdaBoost</a:t>
            </a: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4682B7DB-7310-469D-BABB-FA8ACB68FC2F}"/>
              </a:ext>
            </a:extLst>
          </p:cNvPr>
          <p:cNvSpPr txBox="1">
            <a:spLocks/>
          </p:cNvSpPr>
          <p:nvPr/>
        </p:nvSpPr>
        <p:spPr>
          <a:xfrm>
            <a:off x="1042147" y="0"/>
            <a:ext cx="7247965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SUPERVISED TECHNIQUES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BCC0D57-BF89-4DC9-AB95-81384F532A2A}"/>
              </a:ext>
            </a:extLst>
          </p:cNvPr>
          <p:cNvSpPr/>
          <p:nvPr/>
        </p:nvSpPr>
        <p:spPr>
          <a:xfrm>
            <a:off x="5284697" y="1636972"/>
            <a:ext cx="3590365" cy="3100526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CC47EB-BDCD-4972-888C-F0FB1E1BC7AC}"/>
              </a:ext>
            </a:extLst>
          </p:cNvPr>
          <p:cNvSpPr txBox="1"/>
          <p:nvPr/>
        </p:nvSpPr>
        <p:spPr>
          <a:xfrm>
            <a:off x="5284696" y="1636972"/>
            <a:ext cx="3590364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Adaptive boosting method to obtain set of base models.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Increase the weight of the minority cases and forces to focus on them.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Outputs a probabilistic classification.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Recall is 69 %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578A06-318D-4E2A-AAAE-E6EFC8B08B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13324"/>
            <a:ext cx="5143183" cy="2947821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74B5077C-0DCD-4DA4-9217-D8E79D62AB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7979106"/>
      </p:ext>
    </p:extLst>
  </p:cSld>
  <p:clrMapOvr>
    <a:masterClrMapping/>
  </p:clrMapOvr>
  <p:transition advTm="964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  <p:bldP spid="7" grpId="0" animBg="1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042147" y="0"/>
            <a:ext cx="7247965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SEMI - SUPERVISED TECHNIQUES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61AB9AF-5A5B-422B-96ED-A195F9B79FAD}"/>
              </a:ext>
            </a:extLst>
          </p:cNvPr>
          <p:cNvSpPr/>
          <p:nvPr/>
        </p:nvSpPr>
        <p:spPr>
          <a:xfrm>
            <a:off x="2682679" y="1443102"/>
            <a:ext cx="4040841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METHODS USED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4FB88BF-12F4-4FDA-81B8-74BC71C4DDF7}"/>
              </a:ext>
            </a:extLst>
          </p:cNvPr>
          <p:cNvSpPr/>
          <p:nvPr/>
        </p:nvSpPr>
        <p:spPr>
          <a:xfrm>
            <a:off x="2682680" y="2030872"/>
            <a:ext cx="4040840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APPROACH USED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543740D-6A96-4D70-9A55-A78EE101885A}"/>
              </a:ext>
            </a:extLst>
          </p:cNvPr>
          <p:cNvSpPr/>
          <p:nvPr/>
        </p:nvSpPr>
        <p:spPr>
          <a:xfrm>
            <a:off x="2682680" y="2618642"/>
            <a:ext cx="4040840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PARAMETERS USED IN SELF TRAINING METHODS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86B24AB-9122-48F4-8EBA-A7CD45497576}"/>
              </a:ext>
            </a:extLst>
          </p:cNvPr>
          <p:cNvSpPr/>
          <p:nvPr/>
        </p:nvSpPr>
        <p:spPr>
          <a:xfrm>
            <a:off x="2682679" y="3200092"/>
            <a:ext cx="4040839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TERMINATING SELF-TRAINING PROCESS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F264EB-EB2D-458E-9A26-AFD8A4D70234}"/>
              </a:ext>
            </a:extLst>
          </p:cNvPr>
          <p:cNvSpPr/>
          <p:nvPr/>
        </p:nvSpPr>
        <p:spPr>
          <a:xfrm>
            <a:off x="2682678" y="3781542"/>
            <a:ext cx="4040839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RESULTS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41A5A788-85C2-43C1-BB72-12B1E664D79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37021483"/>
      </p:ext>
    </p:extLst>
  </p:cSld>
  <p:clrMapOvr>
    <a:masterClrMapping/>
  </p:clrMapOvr>
  <p:transition advTm="17694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pPr>
              <a:buNone/>
            </a:pPr>
            <a:endParaRPr lang="en-IN" b="1" dirty="0">
              <a:solidFill>
                <a:schemeClr val="bg1"/>
              </a:solidFill>
              <a:latin typeface="Dosis" panose="020B0604020202020204" charset="0"/>
            </a:endParaRPr>
          </a:p>
          <a:p>
            <a:endParaRPr lang="en-IN" b="1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b="1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042147" y="0"/>
            <a:ext cx="7247965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RESULTS AND DISCUSSIONS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8D536C-8F08-4F37-B492-8CD0C61C37EB}"/>
              </a:ext>
            </a:extLst>
          </p:cNvPr>
          <p:cNvSpPr txBox="1"/>
          <p:nvPr/>
        </p:nvSpPr>
        <p:spPr>
          <a:xfrm>
            <a:off x="127747" y="973255"/>
            <a:ext cx="862628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Main goal of this chapter was to introduce the reader to a new class of data mining problems: outliers ranking.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We used supervised, unsupervised- and semi-supervised approaches to the problem.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800" dirty="0">
                <a:solidFill>
                  <a:schemeClr val="bg1"/>
                </a:solidFill>
                <a:latin typeface="Dosis" panose="020B0604020202020204" charset="0"/>
              </a:rPr>
              <a:t>In methodological terms we have introduced the reader to a few new topics:</a:t>
            </a:r>
          </a:p>
          <a:p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Outlier detection and ranking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Clustering methods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Semi-supervised learning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Semi-supervised classification through self-training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Imbalanced class distributions and methods for handling this type of problem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Naive Bayes 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AdaBoost classifiers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Precision/recall and cumulative recall curves</a:t>
            </a:r>
          </a:p>
          <a:p>
            <a:pPr marL="342900" indent="-342900">
              <a:buFont typeface="+mj-lt"/>
              <a:buAutoNum type="arabicPeriod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Hold-out experiments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28138674-2F31-4477-A0EE-B3F33D00417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41094393"/>
      </p:ext>
    </p:extLst>
  </p:cSld>
  <p:clrMapOvr>
    <a:masterClrMapping/>
  </p:clrMapOvr>
  <p:transition advTm="444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6000" dirty="0">
                <a:solidFill>
                  <a:srgbClr val="FF8700"/>
                </a:solidFill>
              </a:rPr>
              <a:t>REFERENCES</a:t>
            </a:r>
            <a:endParaRPr lang="en" sz="6000" dirty="0">
              <a:solidFill>
                <a:srgbClr val="FF8700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4294967295"/>
          </p:nvPr>
        </p:nvSpPr>
        <p:spPr>
          <a:xfrm>
            <a:off x="1033299" y="2630575"/>
            <a:ext cx="7885617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IN" sz="1600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IN" sz="1600" dirty="0">
                <a:solidFill>
                  <a:schemeClr val="bg1"/>
                </a:solidFill>
              </a:rPr>
              <a:t>[1] B. B. </a:t>
            </a:r>
            <a:r>
              <a:rPr lang="en-IN" sz="1600" dirty="0" err="1">
                <a:solidFill>
                  <a:schemeClr val="bg1"/>
                </a:solidFill>
              </a:rPr>
              <a:t>Sagar</a:t>
            </a:r>
            <a:r>
              <a:rPr lang="en-IN" sz="1600" dirty="0">
                <a:solidFill>
                  <a:schemeClr val="bg1"/>
                </a:solidFill>
              </a:rPr>
              <a:t>, P. Singh and S. Mallika, "Online transaction fraud detection techniques: A review of data mining approaches," 2016 3rd International Conference on Computing for Sustainable Global Development (</a:t>
            </a:r>
            <a:r>
              <a:rPr lang="en-IN" sz="1600" dirty="0" err="1">
                <a:solidFill>
                  <a:schemeClr val="bg1"/>
                </a:solidFill>
              </a:rPr>
              <a:t>INDIACom</a:t>
            </a:r>
            <a:r>
              <a:rPr lang="en-IN" sz="1600" dirty="0">
                <a:solidFill>
                  <a:schemeClr val="bg1"/>
                </a:solidFill>
              </a:rPr>
              <a:t>), New Delhi, 2016, pp. 3756-3761.</a:t>
            </a:r>
            <a:endParaRPr lang="en" sz="1200" dirty="0">
              <a:solidFill>
                <a:schemeClr val="bg1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CCF6055-DCAE-47F8-BB7D-A98BA6085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</p:cSld>
  <p:clrMapOvr>
    <a:masterClrMapping/>
  </p:clrMapOvr>
  <p:transition advTm="976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6000" dirty="0">
                <a:solidFill>
                  <a:srgbClr val="FF8700"/>
                </a:solidFill>
              </a:rPr>
              <a:t>THANK YOU</a:t>
            </a:r>
            <a:endParaRPr lang="en" sz="6000" dirty="0">
              <a:solidFill>
                <a:srgbClr val="FF87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A12FBB8-BF30-4A80-94B9-0298B035BB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00424"/>
      </p:ext>
    </p:extLst>
  </p:cSld>
  <p:clrMapOvr>
    <a:masterClrMapping/>
  </p:clrMapOvr>
  <p:transition advTm="24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 idx="4294967295"/>
          </p:nvPr>
        </p:nvSpPr>
        <p:spPr>
          <a:xfrm>
            <a:off x="1223682" y="0"/>
            <a:ext cx="5646254" cy="107576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sz="4000" dirty="0">
                <a:solidFill>
                  <a:srgbClr val="FF8700"/>
                </a:solidFill>
              </a:rPr>
              <a:t>AGENDA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5" name="Shape 245">
            <a:extLst>
              <a:ext uri="{FF2B5EF4-FFF2-40B4-BE49-F238E27FC236}">
                <a16:creationId xmlns:a16="http://schemas.microsoft.com/office/drawing/2014/main" id="{EAF1DE7D-78AA-4C4E-9922-27AC739262BB}"/>
              </a:ext>
            </a:extLst>
          </p:cNvPr>
          <p:cNvSpPr/>
          <p:nvPr/>
        </p:nvSpPr>
        <p:spPr>
          <a:xfrm>
            <a:off x="242047" y="2053698"/>
            <a:ext cx="1670275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100" dirty="0">
              <a:solidFill>
                <a:schemeClr val="bg1"/>
              </a:solidFill>
              <a:latin typeface="Dosis" panose="020B0604020202020204" charset="0"/>
              <a:ea typeface="Roboto" panose="020B0604020202020204" charset="0"/>
              <a:cs typeface="DokChampa" panose="020B0604020202020204" pitchFamily="34" charset="-34"/>
              <a:sym typeface="Roboto"/>
            </a:endParaRPr>
          </a:p>
        </p:txBody>
      </p:sp>
      <p:sp>
        <p:nvSpPr>
          <p:cNvPr id="6" name="Shape 247">
            <a:extLst>
              <a:ext uri="{FF2B5EF4-FFF2-40B4-BE49-F238E27FC236}">
                <a16:creationId xmlns:a16="http://schemas.microsoft.com/office/drawing/2014/main" id="{82D8FA89-24F8-4E0A-984A-1494F7FCA8B5}"/>
              </a:ext>
            </a:extLst>
          </p:cNvPr>
          <p:cNvSpPr/>
          <p:nvPr/>
        </p:nvSpPr>
        <p:spPr>
          <a:xfrm>
            <a:off x="2086239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Shape 248">
            <a:extLst>
              <a:ext uri="{FF2B5EF4-FFF2-40B4-BE49-F238E27FC236}">
                <a16:creationId xmlns:a16="http://schemas.microsoft.com/office/drawing/2014/main" id="{F52C6847-E2AF-401A-9839-AE65554C34C1}"/>
              </a:ext>
            </a:extLst>
          </p:cNvPr>
          <p:cNvSpPr/>
          <p:nvPr/>
        </p:nvSpPr>
        <p:spPr>
          <a:xfrm>
            <a:off x="3863194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Shape 247">
            <a:extLst>
              <a:ext uri="{FF2B5EF4-FFF2-40B4-BE49-F238E27FC236}">
                <a16:creationId xmlns:a16="http://schemas.microsoft.com/office/drawing/2014/main" id="{5286E4EF-F64F-406F-A64E-E07DBE2CE64F}"/>
              </a:ext>
            </a:extLst>
          </p:cNvPr>
          <p:cNvSpPr/>
          <p:nvPr/>
        </p:nvSpPr>
        <p:spPr>
          <a:xfrm>
            <a:off x="5686660" y="2053698"/>
            <a:ext cx="1670275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Shape 248">
            <a:extLst>
              <a:ext uri="{FF2B5EF4-FFF2-40B4-BE49-F238E27FC236}">
                <a16:creationId xmlns:a16="http://schemas.microsoft.com/office/drawing/2014/main" id="{80CAD2BD-ECAF-4195-B316-314B3614FE2A}"/>
              </a:ext>
            </a:extLst>
          </p:cNvPr>
          <p:cNvSpPr/>
          <p:nvPr/>
        </p:nvSpPr>
        <p:spPr>
          <a:xfrm>
            <a:off x="7531575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" name="Shape 361">
            <a:extLst>
              <a:ext uri="{FF2B5EF4-FFF2-40B4-BE49-F238E27FC236}">
                <a16:creationId xmlns:a16="http://schemas.microsoft.com/office/drawing/2014/main" id="{131FF6B9-AB6A-4F25-AB7A-ECC6B46A8831}"/>
              </a:ext>
            </a:extLst>
          </p:cNvPr>
          <p:cNvGrpSpPr/>
          <p:nvPr/>
        </p:nvGrpSpPr>
        <p:grpSpPr>
          <a:xfrm>
            <a:off x="905743" y="2239812"/>
            <a:ext cx="342881" cy="418127"/>
            <a:chOff x="596350" y="929175"/>
            <a:chExt cx="407950" cy="497475"/>
          </a:xfrm>
        </p:grpSpPr>
        <p:sp>
          <p:nvSpPr>
            <p:cNvPr id="22" name="Shape 362">
              <a:extLst>
                <a:ext uri="{FF2B5EF4-FFF2-40B4-BE49-F238E27FC236}">
                  <a16:creationId xmlns:a16="http://schemas.microsoft.com/office/drawing/2014/main" id="{9FEFCDB5-DD6D-4B76-AA81-F5953A6BA6C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Shape 363">
              <a:extLst>
                <a:ext uri="{FF2B5EF4-FFF2-40B4-BE49-F238E27FC236}">
                  <a16:creationId xmlns:a16="http://schemas.microsoft.com/office/drawing/2014/main" id="{7A1A29D6-70E7-49B0-92FF-9FC7B303C68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Shape 364">
              <a:extLst>
                <a:ext uri="{FF2B5EF4-FFF2-40B4-BE49-F238E27FC236}">
                  <a16:creationId xmlns:a16="http://schemas.microsoft.com/office/drawing/2014/main" id="{D2843030-02C8-4365-AF71-08DA3B3E46FC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Shape 365">
              <a:extLst>
                <a:ext uri="{FF2B5EF4-FFF2-40B4-BE49-F238E27FC236}">
                  <a16:creationId xmlns:a16="http://schemas.microsoft.com/office/drawing/2014/main" id="{A5895EA5-3456-4505-ADD3-187D77D8E295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Shape 366">
              <a:extLst>
                <a:ext uri="{FF2B5EF4-FFF2-40B4-BE49-F238E27FC236}">
                  <a16:creationId xmlns:a16="http://schemas.microsoft.com/office/drawing/2014/main" id="{883E20B4-D485-4008-B495-1195E6D3134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Shape 367">
              <a:extLst>
                <a:ext uri="{FF2B5EF4-FFF2-40B4-BE49-F238E27FC236}">
                  <a16:creationId xmlns:a16="http://schemas.microsoft.com/office/drawing/2014/main" id="{07D434FB-4C22-4122-AA75-988C593462DF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Shape 368">
              <a:extLst>
                <a:ext uri="{FF2B5EF4-FFF2-40B4-BE49-F238E27FC236}">
                  <a16:creationId xmlns:a16="http://schemas.microsoft.com/office/drawing/2014/main" id="{E3E16EA6-ED17-4795-8FF0-5BB4CDC408EA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73AF8B-6E0E-419F-92F8-F5F64BBB268E}"/>
              </a:ext>
            </a:extLst>
          </p:cNvPr>
          <p:cNvSpPr txBox="1"/>
          <p:nvPr/>
        </p:nvSpPr>
        <p:spPr>
          <a:xfrm>
            <a:off x="242047" y="2973325"/>
            <a:ext cx="167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 panose="020B0604020202020204" charset="0"/>
                <a:cs typeface="DokChampa" panose="020B0604020202020204" pitchFamily="34" charset="-34"/>
                <a:sym typeface="Roboto"/>
              </a:rPr>
              <a:t>OBJECTIVE</a:t>
            </a:r>
            <a:endParaRPr lang="en-IN" dirty="0"/>
          </a:p>
        </p:txBody>
      </p:sp>
      <p:grpSp>
        <p:nvGrpSpPr>
          <p:cNvPr id="30" name="Shape 490">
            <a:extLst>
              <a:ext uri="{FF2B5EF4-FFF2-40B4-BE49-F238E27FC236}">
                <a16:creationId xmlns:a16="http://schemas.microsoft.com/office/drawing/2014/main" id="{34636073-FB62-4900-9E05-E6902975D223}"/>
              </a:ext>
            </a:extLst>
          </p:cNvPr>
          <p:cNvGrpSpPr/>
          <p:nvPr/>
        </p:nvGrpSpPr>
        <p:grpSpPr>
          <a:xfrm>
            <a:off x="2719978" y="2278706"/>
            <a:ext cx="342881" cy="350068"/>
            <a:chOff x="3951850" y="2985350"/>
            <a:chExt cx="407950" cy="416500"/>
          </a:xfrm>
        </p:grpSpPr>
        <p:sp>
          <p:nvSpPr>
            <p:cNvPr id="31" name="Shape 491">
              <a:extLst>
                <a:ext uri="{FF2B5EF4-FFF2-40B4-BE49-F238E27FC236}">
                  <a16:creationId xmlns:a16="http://schemas.microsoft.com/office/drawing/2014/main" id="{6AD8FD93-3874-48C2-BEB1-7C6EEED8D8C6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492">
              <a:extLst>
                <a:ext uri="{FF2B5EF4-FFF2-40B4-BE49-F238E27FC236}">
                  <a16:creationId xmlns:a16="http://schemas.microsoft.com/office/drawing/2014/main" id="{EE192281-BD28-4C46-993B-62ABCDB2497E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93">
              <a:extLst>
                <a:ext uri="{FF2B5EF4-FFF2-40B4-BE49-F238E27FC236}">
                  <a16:creationId xmlns:a16="http://schemas.microsoft.com/office/drawing/2014/main" id="{97D1A9DD-F965-4E1D-B298-ABAB405C0B25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94">
              <a:extLst>
                <a:ext uri="{FF2B5EF4-FFF2-40B4-BE49-F238E27FC236}">
                  <a16:creationId xmlns:a16="http://schemas.microsoft.com/office/drawing/2014/main" id="{7755A65F-AB92-4DC5-8BBF-BE134B9A0834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FB39A8-AA9D-446C-A0D5-CF766D3B9DD9}"/>
              </a:ext>
            </a:extLst>
          </p:cNvPr>
          <p:cNvSpPr txBox="1"/>
          <p:nvPr/>
        </p:nvSpPr>
        <p:spPr>
          <a:xfrm>
            <a:off x="2086239" y="2973326"/>
            <a:ext cx="160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BACKGROUND STUDY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DC0F4-F480-462B-BE38-E1C5882E6047}"/>
              </a:ext>
            </a:extLst>
          </p:cNvPr>
          <p:cNvSpPr txBox="1"/>
          <p:nvPr/>
        </p:nvSpPr>
        <p:spPr>
          <a:xfrm>
            <a:off x="3869909" y="2973326"/>
            <a:ext cx="16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DATASET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27A33-1390-4A4E-B0E5-3B18E6DD7FD4}"/>
              </a:ext>
            </a:extLst>
          </p:cNvPr>
          <p:cNvSpPr txBox="1"/>
          <p:nvPr/>
        </p:nvSpPr>
        <p:spPr>
          <a:xfrm>
            <a:off x="5653579" y="2973325"/>
            <a:ext cx="16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METHODOLOGY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B36442-A509-4643-B2CA-3042A8D71EEC}"/>
              </a:ext>
            </a:extLst>
          </p:cNvPr>
          <p:cNvSpPr txBox="1"/>
          <p:nvPr/>
        </p:nvSpPr>
        <p:spPr>
          <a:xfrm>
            <a:off x="7531575" y="2974095"/>
            <a:ext cx="161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charset="0"/>
              </a:rPr>
              <a:t> RESULTS AND DISCUSSION</a:t>
            </a:r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" name="Shape 421">
            <a:extLst>
              <a:ext uri="{FF2B5EF4-FFF2-40B4-BE49-F238E27FC236}">
                <a16:creationId xmlns:a16="http://schemas.microsoft.com/office/drawing/2014/main" id="{99777994-FEF8-4755-BC4D-491EBBBBF1D6}"/>
              </a:ext>
            </a:extLst>
          </p:cNvPr>
          <p:cNvGrpSpPr/>
          <p:nvPr/>
        </p:nvGrpSpPr>
        <p:grpSpPr>
          <a:xfrm>
            <a:off x="8162548" y="2252083"/>
            <a:ext cx="359271" cy="376691"/>
            <a:chOff x="5961125" y="1623900"/>
            <a:chExt cx="427450" cy="448175"/>
          </a:xfrm>
        </p:grpSpPr>
        <p:sp>
          <p:nvSpPr>
            <p:cNvPr id="46" name="Shape 422">
              <a:extLst>
                <a:ext uri="{FF2B5EF4-FFF2-40B4-BE49-F238E27FC236}">
                  <a16:creationId xmlns:a16="http://schemas.microsoft.com/office/drawing/2014/main" id="{2870ADE6-43F3-4CE3-9BE8-EF848F54D4A5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3">
              <a:extLst>
                <a:ext uri="{FF2B5EF4-FFF2-40B4-BE49-F238E27FC236}">
                  <a16:creationId xmlns:a16="http://schemas.microsoft.com/office/drawing/2014/main" id="{12B5890C-8C62-447A-9922-5F2E2F462D39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4">
              <a:extLst>
                <a:ext uri="{FF2B5EF4-FFF2-40B4-BE49-F238E27FC236}">
                  <a16:creationId xmlns:a16="http://schemas.microsoft.com/office/drawing/2014/main" id="{3EBC05A7-A056-4F34-B8C8-397BB42EECB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5">
              <a:extLst>
                <a:ext uri="{FF2B5EF4-FFF2-40B4-BE49-F238E27FC236}">
                  <a16:creationId xmlns:a16="http://schemas.microsoft.com/office/drawing/2014/main" id="{0F03D36D-DB1C-412B-BDE3-F7393D7B4F1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6">
              <a:extLst>
                <a:ext uri="{FF2B5EF4-FFF2-40B4-BE49-F238E27FC236}">
                  <a16:creationId xmlns:a16="http://schemas.microsoft.com/office/drawing/2014/main" id="{4D8EB93F-D8AC-4E76-AC0B-EF4E4E2980AF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427">
              <a:extLst>
                <a:ext uri="{FF2B5EF4-FFF2-40B4-BE49-F238E27FC236}">
                  <a16:creationId xmlns:a16="http://schemas.microsoft.com/office/drawing/2014/main" id="{BDA32822-0F9A-49FC-9B29-6AA14A944A6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428">
              <a:extLst>
                <a:ext uri="{FF2B5EF4-FFF2-40B4-BE49-F238E27FC236}">
                  <a16:creationId xmlns:a16="http://schemas.microsoft.com/office/drawing/2014/main" id="{9BBE6440-3BE7-40E2-9153-D8D3F79CEF8E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6CF7138-AE1A-459B-9CB2-FC7DB3E0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33" y="2236682"/>
            <a:ext cx="444874" cy="3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Shape 487">
            <a:extLst>
              <a:ext uri="{FF2B5EF4-FFF2-40B4-BE49-F238E27FC236}">
                <a16:creationId xmlns:a16="http://schemas.microsoft.com/office/drawing/2014/main" id="{15C9A21B-67DB-4FF2-815A-DE025024303A}"/>
              </a:ext>
            </a:extLst>
          </p:cNvPr>
          <p:cNvGrpSpPr/>
          <p:nvPr/>
        </p:nvGrpSpPr>
        <p:grpSpPr>
          <a:xfrm>
            <a:off x="6328412" y="2275134"/>
            <a:ext cx="435021" cy="323445"/>
            <a:chOff x="5247525" y="3007275"/>
            <a:chExt cx="517575" cy="384825"/>
          </a:xfrm>
        </p:grpSpPr>
        <p:sp>
          <p:nvSpPr>
            <p:cNvPr id="58" name="Shape 488">
              <a:extLst>
                <a:ext uri="{FF2B5EF4-FFF2-40B4-BE49-F238E27FC236}">
                  <a16:creationId xmlns:a16="http://schemas.microsoft.com/office/drawing/2014/main" id="{43F61B2C-34E7-4D66-880E-0E2A406DFE4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89">
              <a:extLst>
                <a:ext uri="{FF2B5EF4-FFF2-40B4-BE49-F238E27FC236}">
                  <a16:creationId xmlns:a16="http://schemas.microsoft.com/office/drawing/2014/main" id="{4C2E9920-BD85-4A4B-BF12-E6B17521215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501426-B11F-4AFE-B62C-4EE512F51A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6576367"/>
      </p:ext>
    </p:extLst>
  </p:cSld>
  <p:clrMapOvr>
    <a:masterClrMapping/>
  </p:clrMapOvr>
  <p:transition advTm="219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/>
      <p:bldP spid="18" grpId="0"/>
      <p:bldP spid="19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3FADCF-FBA2-45F7-9E84-21A31917A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Shape 119">
            <a:extLst>
              <a:ext uri="{FF2B5EF4-FFF2-40B4-BE49-F238E27FC236}">
                <a16:creationId xmlns:a16="http://schemas.microsoft.com/office/drawing/2014/main" id="{9ED5D532-D476-4FC3-B951-FA122A6EE31C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5646254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</a:rPr>
              <a:t>OBJECTIVE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5" name="Shape 198">
            <a:extLst>
              <a:ext uri="{FF2B5EF4-FFF2-40B4-BE49-F238E27FC236}">
                <a16:creationId xmlns:a16="http://schemas.microsoft.com/office/drawing/2014/main" id="{5A4B6733-DE2B-4967-8EC6-281672D479EE}"/>
              </a:ext>
            </a:extLst>
          </p:cNvPr>
          <p:cNvSpPr/>
          <p:nvPr/>
        </p:nvSpPr>
        <p:spPr>
          <a:xfrm>
            <a:off x="784533" y="136560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1600" dirty="0">
                <a:solidFill>
                  <a:srgbClr val="FFFFFF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TO FIND “STRANGE” TRANSACTION REPORTS THAT MAY INDICATE FRAUD ATTEMPTS BY SOME OF THE SALESPEOPLE. </a:t>
            </a:r>
            <a:endParaRPr lang="en" sz="1600" dirty="0">
              <a:solidFill>
                <a:srgbClr val="FFFFFF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6" name="Shape 199">
            <a:extLst>
              <a:ext uri="{FF2B5EF4-FFF2-40B4-BE49-F238E27FC236}">
                <a16:creationId xmlns:a16="http://schemas.microsoft.com/office/drawing/2014/main" id="{8DF2B983-83F0-439B-911B-45ADE45DB4FE}"/>
              </a:ext>
            </a:extLst>
          </p:cNvPr>
          <p:cNvSpPr/>
          <p:nvPr/>
        </p:nvSpPr>
        <p:spPr>
          <a:xfrm>
            <a:off x="5947167" y="136560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OUTCOME OF THE DATA MINING PROCESS WILL SUPPORT POSTERIOR INSPECTION ACTIVITIES BY THE COMPANY.</a:t>
            </a:r>
            <a:endParaRPr lang="en" sz="1600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Shape 198">
            <a:extLst>
              <a:ext uri="{FF2B5EF4-FFF2-40B4-BE49-F238E27FC236}">
                <a16:creationId xmlns:a16="http://schemas.microsoft.com/office/drawing/2014/main" id="{453F79E5-90E2-4C60-AFEC-916148A2CF70}"/>
              </a:ext>
            </a:extLst>
          </p:cNvPr>
          <p:cNvSpPr/>
          <p:nvPr/>
        </p:nvSpPr>
        <p:spPr>
          <a:xfrm>
            <a:off x="3365850" y="136560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1600" dirty="0">
                <a:solidFill>
                  <a:srgbClr val="FFFFFF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TO HELP IN THE TASK OF VERIFYING THE VERACITY OF THESE REPORTS GIVEN PAST EXPERIENCE OF THE COMPANY.</a:t>
            </a:r>
            <a:endParaRPr lang="en" sz="1600" dirty="0">
              <a:solidFill>
                <a:srgbClr val="FFFFFF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B059AD4-6A33-491B-A140-1B623C632E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12100"/>
      </p:ext>
    </p:extLst>
  </p:cSld>
  <p:clrMapOvr>
    <a:masterClrMapping/>
  </p:clrMapOvr>
  <p:transition advTm="5960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5" name="Shape 139">
            <a:extLst>
              <a:ext uri="{FF2B5EF4-FFF2-40B4-BE49-F238E27FC236}">
                <a16:creationId xmlns:a16="http://schemas.microsoft.com/office/drawing/2014/main" id="{3D19E189-395A-4325-909B-1733A92981C8}"/>
              </a:ext>
            </a:extLst>
          </p:cNvPr>
          <p:cNvSpPr txBox="1">
            <a:spLocks/>
          </p:cNvSpPr>
          <p:nvPr/>
        </p:nvSpPr>
        <p:spPr>
          <a:xfrm>
            <a:off x="1104900" y="15212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FLOW CHART</a:t>
            </a:r>
            <a:endParaRPr lang="en" sz="4000" dirty="0">
              <a:solidFill>
                <a:srgbClr val="FF8700"/>
              </a:solidFill>
              <a:latin typeface="Dosis" panose="020B0604020202020204" charset="0"/>
            </a:endParaRPr>
          </a:p>
        </p:txBody>
      </p:sp>
      <p:sp>
        <p:nvSpPr>
          <p:cNvPr id="6" name="Shape 141">
            <a:extLst>
              <a:ext uri="{FF2B5EF4-FFF2-40B4-BE49-F238E27FC236}">
                <a16:creationId xmlns:a16="http://schemas.microsoft.com/office/drawing/2014/main" id="{26404578-2A9D-473D-BA05-AC639923FC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FFD34E-69D1-4B31-8FB8-9784DE219217}"/>
              </a:ext>
            </a:extLst>
          </p:cNvPr>
          <p:cNvSpPr/>
          <p:nvPr/>
        </p:nvSpPr>
        <p:spPr>
          <a:xfrm>
            <a:off x="257106" y="1764931"/>
            <a:ext cx="1423774" cy="2447364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 review of existing literature related to the detection of fraud transaction.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BB527B-FB3B-4D89-9053-AE53B3BEE999}"/>
              </a:ext>
            </a:extLst>
          </p:cNvPr>
          <p:cNvSpPr/>
          <p:nvPr/>
        </p:nvSpPr>
        <p:spPr>
          <a:xfrm>
            <a:off x="2285992" y="1156447"/>
            <a:ext cx="6360467" cy="358364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AFF1AF-A698-463B-8CFD-195D06B62E6E}"/>
              </a:ext>
            </a:extLst>
          </p:cNvPr>
          <p:cNvSpPr/>
          <p:nvPr/>
        </p:nvSpPr>
        <p:spPr>
          <a:xfrm>
            <a:off x="118780" y="1156447"/>
            <a:ext cx="1713454" cy="358364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D0E7F-EB23-4B05-A17E-3DF942829576}"/>
              </a:ext>
            </a:extLst>
          </p:cNvPr>
          <p:cNvSpPr txBox="1"/>
          <p:nvPr/>
        </p:nvSpPr>
        <p:spPr>
          <a:xfrm>
            <a:off x="2285992" y="1203512"/>
            <a:ext cx="673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DETECTION OF FRAUDULENT TRANSACTIONS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70021-B3B7-4885-BDF2-EDFDD0DF6AEB}"/>
              </a:ext>
            </a:extLst>
          </p:cNvPr>
          <p:cNvSpPr txBox="1"/>
          <p:nvPr/>
        </p:nvSpPr>
        <p:spPr>
          <a:xfrm>
            <a:off x="118780" y="1214004"/>
            <a:ext cx="1713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Dosis" panose="020B0604020202020204" charset="0"/>
              </a:rPr>
              <a:t>ADVANCED RESEARCH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958EED-DB97-40A3-8D5D-7CCFBF796952}"/>
              </a:ext>
            </a:extLst>
          </p:cNvPr>
          <p:cNvCxnSpPr>
            <a:cxnSpLocks/>
          </p:cNvCxnSpPr>
          <p:nvPr/>
        </p:nvCxnSpPr>
        <p:spPr>
          <a:xfrm>
            <a:off x="118780" y="1542066"/>
            <a:ext cx="1713454" cy="0"/>
          </a:xfrm>
          <a:prstGeom prst="line">
            <a:avLst/>
          </a:prstGeom>
          <a:ln>
            <a:solidFill>
              <a:srgbClr val="FF87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0E792C-6D0F-4264-ABD3-AE6D316C0760}"/>
              </a:ext>
            </a:extLst>
          </p:cNvPr>
          <p:cNvCxnSpPr>
            <a:cxnSpLocks/>
          </p:cNvCxnSpPr>
          <p:nvPr/>
        </p:nvCxnSpPr>
        <p:spPr>
          <a:xfrm>
            <a:off x="2285992" y="1542066"/>
            <a:ext cx="6360467" cy="0"/>
          </a:xfrm>
          <a:prstGeom prst="line">
            <a:avLst/>
          </a:prstGeom>
          <a:ln>
            <a:solidFill>
              <a:srgbClr val="FF87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000D9B3-C945-4680-80FF-A3A6926AD2F4}"/>
              </a:ext>
            </a:extLst>
          </p:cNvPr>
          <p:cNvSpPr/>
          <p:nvPr/>
        </p:nvSpPr>
        <p:spPr>
          <a:xfrm>
            <a:off x="2338808" y="4439979"/>
            <a:ext cx="1648246" cy="234847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Transactions report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EE970B-5E3C-492A-9B4D-5F96E9F2DE79}"/>
              </a:ext>
            </a:extLst>
          </p:cNvPr>
          <p:cNvCxnSpPr>
            <a:cxnSpLocks/>
          </p:cNvCxnSpPr>
          <p:nvPr/>
        </p:nvCxnSpPr>
        <p:spPr>
          <a:xfrm>
            <a:off x="1832234" y="2756647"/>
            <a:ext cx="453758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F87352-9E85-4A02-A9E6-F51B0F33478D}"/>
              </a:ext>
            </a:extLst>
          </p:cNvPr>
          <p:cNvCxnSpPr>
            <a:cxnSpLocks/>
          </p:cNvCxnSpPr>
          <p:nvPr/>
        </p:nvCxnSpPr>
        <p:spPr>
          <a:xfrm flipV="1">
            <a:off x="3125241" y="3267635"/>
            <a:ext cx="0" cy="526677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 result for DATABASE PNG">
            <a:extLst>
              <a:ext uri="{FF2B5EF4-FFF2-40B4-BE49-F238E27FC236}">
                <a16:creationId xmlns:a16="http://schemas.microsoft.com/office/drawing/2014/main" id="{5728734C-168B-4DB2-8A3E-15D8AE8FB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501" y="3774498"/>
            <a:ext cx="665481" cy="66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1AD8E-3BBE-4E32-9596-8A79935156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758453" y="2699497"/>
            <a:ext cx="305286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303339-F9EC-4188-9F1A-D26B810372B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355631" y="2699498"/>
            <a:ext cx="265240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4DF105-F3DA-4411-B83C-94301ACD06FD}"/>
              </a:ext>
            </a:extLst>
          </p:cNvPr>
          <p:cNvSpPr/>
          <p:nvPr/>
        </p:nvSpPr>
        <p:spPr>
          <a:xfrm>
            <a:off x="2466557" y="2131359"/>
            <a:ext cx="1291896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Data unification and missing value interpolation with the data.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BF2255-7398-4EB8-8EF0-7DCF4636A8D6}"/>
              </a:ext>
            </a:extLst>
          </p:cNvPr>
          <p:cNvSpPr/>
          <p:nvPr/>
        </p:nvSpPr>
        <p:spPr>
          <a:xfrm>
            <a:off x="5620871" y="2131359"/>
            <a:ext cx="1291896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Different Approaches to the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C067F-6179-4FC3-BFA8-46A9B5D40BFF}"/>
              </a:ext>
            </a:extLst>
          </p:cNvPr>
          <p:cNvSpPr/>
          <p:nvPr/>
        </p:nvSpPr>
        <p:spPr>
          <a:xfrm>
            <a:off x="4063738" y="2131360"/>
            <a:ext cx="1291893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Defining the Data Mining Tasks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6CCF9C-73DC-4E77-B550-9EC728101771}"/>
              </a:ext>
            </a:extLst>
          </p:cNvPr>
          <p:cNvCxnSpPr>
            <a:cxnSpLocks/>
          </p:cNvCxnSpPr>
          <p:nvPr/>
        </p:nvCxnSpPr>
        <p:spPr>
          <a:xfrm>
            <a:off x="6918212" y="2699498"/>
            <a:ext cx="265240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0FD3D48-B50D-47FC-AF2F-D63775B5D9F5}"/>
              </a:ext>
            </a:extLst>
          </p:cNvPr>
          <p:cNvSpPr/>
          <p:nvPr/>
        </p:nvSpPr>
        <p:spPr>
          <a:xfrm>
            <a:off x="7183452" y="2131359"/>
            <a:ext cx="1291896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Understanding new class of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data mining problems: outliers ranking</a:t>
            </a:r>
          </a:p>
        </p:txBody>
      </p:sp>
      <p:pic>
        <p:nvPicPr>
          <p:cNvPr id="37" name="Audio 36">
            <a:hlinkClick r:id="" action="ppaction://media"/>
            <a:extLst>
              <a:ext uri="{FF2B5EF4-FFF2-40B4-BE49-F238E27FC236}">
                <a16:creationId xmlns:a16="http://schemas.microsoft.com/office/drawing/2014/main" id="{F69F8343-13A6-4741-BEA8-95F9A95F30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6109737"/>
      </p:ext>
    </p:extLst>
  </p:cSld>
  <p:clrMapOvr>
    <a:masterClrMapping/>
  </p:clrMapOvr>
  <p:transition advTm="5385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10" grpId="0" animBg="1"/>
      <p:bldP spid="3" grpId="0" animBg="1"/>
      <p:bldP spid="14" grpId="0" animBg="1"/>
      <p:bldP spid="4" grpId="0"/>
      <p:bldP spid="16" grpId="0"/>
      <p:bldP spid="21" grpId="0" animBg="1"/>
      <p:bldP spid="7" grpId="0" animBg="1"/>
      <p:bldP spid="8" grpId="0" animBg="1"/>
      <p:bldP spid="9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165" name="Shape 165"/>
          <p:cNvSpPr txBox="1">
            <a:spLocks noGrp="1"/>
          </p:cNvSpPr>
          <p:nvPr>
            <p:ph type="body" idx="4294967295"/>
          </p:nvPr>
        </p:nvSpPr>
        <p:spPr>
          <a:xfrm>
            <a:off x="739588" y="1176339"/>
            <a:ext cx="7570693" cy="3025868"/>
          </a:xfrm>
          <a:prstGeom prst="rect">
            <a:avLst/>
          </a:prstGeom>
          <a:ln w="3175">
            <a:solidFill>
              <a:srgbClr val="FF8700"/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IN" sz="2400" dirty="0">
                <a:solidFill>
                  <a:schemeClr val="bg1"/>
                </a:solidFill>
                <a:latin typeface="Dosis" panose="020B0604020202020204" charset="0"/>
              </a:rPr>
              <a:t>Research paper review</a:t>
            </a:r>
          </a:p>
          <a:p>
            <a:pPr lvl="0">
              <a:spcBef>
                <a:spcPts val="0"/>
              </a:spcBef>
              <a:buNone/>
            </a:pPr>
            <a:endParaRPr lang="en-IN" sz="24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Online Transaction Fraud Detection Techniques : A Review of Data Mining Approaches</a:t>
            </a: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The author has used 10 techniques to detect the fraud. </a:t>
            </a:r>
          </a:p>
          <a:p>
            <a:pPr>
              <a:spcBef>
                <a:spcPts val="0"/>
              </a:spcBef>
              <a:buNone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The commonly used fraud detection methods are decision trees, Neural Network (NN), fuzzy system, rule-induction techniques, K-Nearest Neighbour, Support Vector Machines (SVM), Artificial Immune System (AIS), genetic algorithms. These techniques can be used alone or in collaboration to build classifiers using meta-learning approaches [1]</a:t>
            </a: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title" idx="4294967295"/>
          </p:nvPr>
        </p:nvSpPr>
        <p:spPr>
          <a:xfrm>
            <a:off x="1112838" y="124037"/>
            <a:ext cx="7829456" cy="89121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sz="4000" dirty="0">
                <a:solidFill>
                  <a:srgbClr val="FF8700"/>
                </a:solidFill>
              </a:rPr>
              <a:t>ADVANCED RESEARCH</a:t>
            </a:r>
            <a:endParaRPr lang="en" sz="4000" dirty="0">
              <a:solidFill>
                <a:srgbClr val="FF8700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14F222F-44D5-4714-9C97-63B16D1507D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6231024"/>
      </p:ext>
    </p:extLst>
  </p:cSld>
  <p:clrMapOvr>
    <a:masterClrMapping/>
  </p:clrMapOvr>
  <p:transition advTm="4493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5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-98474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DATASET</a:t>
            </a:r>
            <a:endParaRPr lang="en" sz="4000" dirty="0">
              <a:solidFill>
                <a:srgbClr val="FF8700"/>
              </a:solidFill>
            </a:endParaRPr>
          </a:p>
        </p:txBody>
      </p:sp>
      <p:pic>
        <p:nvPicPr>
          <p:cNvPr id="6146" name="Picture 2" descr="Image result for database png">
            <a:extLst>
              <a:ext uri="{FF2B5EF4-FFF2-40B4-BE49-F238E27FC236}">
                <a16:creationId xmlns:a16="http://schemas.microsoft.com/office/drawing/2014/main" id="{21D150BC-62F0-42E2-855A-B33317E2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1" y="752201"/>
            <a:ext cx="1075765" cy="10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5EE2979-978E-4D39-A357-BBFEF45398DA}"/>
              </a:ext>
            </a:extLst>
          </p:cNvPr>
          <p:cNvSpPr/>
          <p:nvPr/>
        </p:nvSpPr>
        <p:spPr>
          <a:xfrm flipV="1">
            <a:off x="4915229" y="1019671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1CB7449-C4CD-4EE8-8C1C-3C62C31BD26A}"/>
              </a:ext>
            </a:extLst>
          </p:cNvPr>
          <p:cNvSpPr/>
          <p:nvPr/>
        </p:nvSpPr>
        <p:spPr>
          <a:xfrm>
            <a:off x="4915229" y="868165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EF430D-750B-4AA5-9BD6-46FF509752EE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022804" y="868165"/>
            <a:ext cx="1" cy="1972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88A039-CFEE-482D-B4E3-D5D99B0177E6}"/>
              </a:ext>
            </a:extLst>
          </p:cNvPr>
          <p:cNvSpPr/>
          <p:nvPr/>
        </p:nvSpPr>
        <p:spPr>
          <a:xfrm flipV="1">
            <a:off x="3885665" y="1591492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BE4891-EA48-4D49-803C-882340ADFC44}"/>
              </a:ext>
            </a:extLst>
          </p:cNvPr>
          <p:cNvSpPr/>
          <p:nvPr/>
        </p:nvSpPr>
        <p:spPr>
          <a:xfrm>
            <a:off x="3882762" y="1201375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BE95D6-F2AD-4276-8C8B-83B96BDFD845}"/>
              </a:ext>
            </a:extLst>
          </p:cNvPr>
          <p:cNvCxnSpPr>
            <a:cxnSpLocks/>
          </p:cNvCxnSpPr>
          <p:nvPr/>
        </p:nvCxnSpPr>
        <p:spPr>
          <a:xfrm>
            <a:off x="3882761" y="1201375"/>
            <a:ext cx="2906" cy="44063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28B211-2E26-4DD4-A645-74B1DA8FE83B}"/>
              </a:ext>
            </a:extLst>
          </p:cNvPr>
          <p:cNvSpPr txBox="1"/>
          <p:nvPr/>
        </p:nvSpPr>
        <p:spPr>
          <a:xfrm>
            <a:off x="3882761" y="1826323"/>
            <a:ext cx="1140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Dosis" panose="020B0604020202020204" charset="0"/>
              </a:rPr>
              <a:t>401,146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Dosis" panose="020B0604020202020204" charset="0"/>
              </a:rPr>
              <a:t>OBSERVATION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6E7AC6-D4F1-4B3C-B109-19207EFECDEA}"/>
              </a:ext>
            </a:extLst>
          </p:cNvPr>
          <p:cNvSpPr txBox="1"/>
          <p:nvPr/>
        </p:nvSpPr>
        <p:spPr>
          <a:xfrm>
            <a:off x="4999356" y="812888"/>
            <a:ext cx="225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30% TESTING SET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164FFC-7FCE-4EA2-BA1F-97D07E61C0FF}"/>
              </a:ext>
            </a:extLst>
          </p:cNvPr>
          <p:cNvSpPr txBox="1"/>
          <p:nvPr/>
        </p:nvSpPr>
        <p:spPr>
          <a:xfrm>
            <a:off x="2062235" y="1265404"/>
            <a:ext cx="225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         70% TRAINING SET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B92413-CF99-40A1-9E6A-3DCB7AD5C50E}"/>
              </a:ext>
            </a:extLst>
          </p:cNvPr>
          <p:cNvSpPr/>
          <p:nvPr/>
        </p:nvSpPr>
        <p:spPr>
          <a:xfrm>
            <a:off x="1808626" y="3089222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89E156-875C-49AF-A694-3C000A8C476B}"/>
              </a:ext>
            </a:extLst>
          </p:cNvPr>
          <p:cNvSpPr/>
          <p:nvPr/>
        </p:nvSpPr>
        <p:spPr>
          <a:xfrm>
            <a:off x="3989195" y="3089222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Quant 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05519C-2552-4824-A380-A45589524859}"/>
              </a:ext>
            </a:extLst>
          </p:cNvPr>
          <p:cNvSpPr/>
          <p:nvPr/>
        </p:nvSpPr>
        <p:spPr>
          <a:xfrm>
            <a:off x="2894183" y="3089222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Prod 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353A7D-8D14-4609-B773-E1D7E530D783}"/>
              </a:ext>
            </a:extLst>
          </p:cNvPr>
          <p:cNvSpPr/>
          <p:nvPr/>
        </p:nvSpPr>
        <p:spPr>
          <a:xfrm>
            <a:off x="1808626" y="3590308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Insp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676E52-F746-46C3-A3EB-8ED88F9D5B02}"/>
              </a:ext>
            </a:extLst>
          </p:cNvPr>
          <p:cNvSpPr/>
          <p:nvPr/>
        </p:nvSpPr>
        <p:spPr>
          <a:xfrm>
            <a:off x="5077098" y="3090579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Val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28861D-9AC0-4B05-9712-B3B43106E2A6}"/>
              </a:ext>
            </a:extLst>
          </p:cNvPr>
          <p:cNvSpPr txBox="1"/>
          <p:nvPr/>
        </p:nvSpPr>
        <p:spPr>
          <a:xfrm>
            <a:off x="6077064" y="3094794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Dosis" panose="020B0604020202020204" charset="0"/>
              </a:rPr>
              <a:t>VARIABLES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638813-49D1-40E7-A12A-2258C13EF77D}"/>
              </a:ext>
            </a:extLst>
          </p:cNvPr>
          <p:cNvSpPr txBox="1"/>
          <p:nvPr/>
        </p:nvSpPr>
        <p:spPr>
          <a:xfrm>
            <a:off x="2835722" y="3595880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Dosis" panose="020B0604020202020204" charset="0"/>
              </a:rPr>
              <a:t>CATEGORICAL VARIABLE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1FDD0E-A982-4D69-A4D5-B11F7A26E0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272549"/>
      </p:ext>
    </p:extLst>
  </p:cSld>
  <p:clrMapOvr>
    <a:masterClrMapping/>
  </p:clrMapOvr>
  <p:transition advTm="4018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45">
            <a:extLst>
              <a:ext uri="{FF2B5EF4-FFF2-40B4-BE49-F238E27FC236}">
                <a16:creationId xmlns:a16="http://schemas.microsoft.com/office/drawing/2014/main" id="{7A94A9B7-9746-4444-925A-342C9230DCE7}"/>
              </a:ext>
            </a:extLst>
          </p:cNvPr>
          <p:cNvSpPr/>
          <p:nvPr/>
        </p:nvSpPr>
        <p:spPr>
          <a:xfrm>
            <a:off x="2622649" y="2073870"/>
            <a:ext cx="1912322" cy="800599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100" dirty="0">
              <a:solidFill>
                <a:schemeClr val="bg1"/>
              </a:solidFill>
              <a:latin typeface="Dosis" panose="020B0604020202020204" charset="0"/>
              <a:ea typeface="Roboto" panose="020B0604020202020204" charset="0"/>
              <a:cs typeface="DokChampa" panose="020B0604020202020204" pitchFamily="34" charset="-34"/>
              <a:sym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DATA CLEANING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9" name="Shape 247">
            <a:extLst>
              <a:ext uri="{FF2B5EF4-FFF2-40B4-BE49-F238E27FC236}">
                <a16:creationId xmlns:a16="http://schemas.microsoft.com/office/drawing/2014/main" id="{E1876E11-1A96-45F8-9C75-D0D308175E4E}"/>
              </a:ext>
            </a:extLst>
          </p:cNvPr>
          <p:cNvSpPr/>
          <p:nvPr/>
        </p:nvSpPr>
        <p:spPr>
          <a:xfrm>
            <a:off x="4483675" y="2073870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5BD09-D8A4-4817-9A91-A1E02DCBDD27}"/>
              </a:ext>
            </a:extLst>
          </p:cNvPr>
          <p:cNvSpPr txBox="1"/>
          <p:nvPr/>
        </p:nvSpPr>
        <p:spPr>
          <a:xfrm>
            <a:off x="2622650" y="2993497"/>
            <a:ext cx="188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Handling unknown Values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6F5B9-EEB1-4AE3-9E5A-64F11F67E8A1}"/>
              </a:ext>
            </a:extLst>
          </p:cNvPr>
          <p:cNvSpPr txBox="1"/>
          <p:nvPr/>
        </p:nvSpPr>
        <p:spPr>
          <a:xfrm>
            <a:off x="4483676" y="2993498"/>
            <a:ext cx="1807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Few Transactions of Some Products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3" name="Shape 560">
            <a:extLst>
              <a:ext uri="{FF2B5EF4-FFF2-40B4-BE49-F238E27FC236}">
                <a16:creationId xmlns:a16="http://schemas.microsoft.com/office/drawing/2014/main" id="{F44739C4-66B9-4BD3-9AAD-622FD592A9D7}"/>
              </a:ext>
            </a:extLst>
          </p:cNvPr>
          <p:cNvSpPr/>
          <p:nvPr/>
        </p:nvSpPr>
        <p:spPr>
          <a:xfrm>
            <a:off x="3391852" y="2297082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98" name="Picture 2" descr="Image result for FILTERING PNG">
            <a:extLst>
              <a:ext uri="{FF2B5EF4-FFF2-40B4-BE49-F238E27FC236}">
                <a16:creationId xmlns:a16="http://schemas.microsoft.com/office/drawing/2014/main" id="{6820044D-24E0-4EFF-8CB0-08E657858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371" y="2211911"/>
            <a:ext cx="556276" cy="55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D529FE-0CA0-46D1-B4E8-440F97DB5DA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4395384"/>
      </p:ext>
    </p:extLst>
  </p:cSld>
  <p:clrMapOvr>
    <a:masterClrMapping/>
  </p:clrMapOvr>
  <p:transition advTm="7247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21" grpId="0"/>
      <p:bldP spid="27" grpId="0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DEFINING THE DATA MINING TASKS</a:t>
            </a:r>
          </a:p>
          <a:p>
            <a:pPr>
              <a:buNone/>
            </a:pPr>
            <a:r>
              <a:rPr lang="en-IN" sz="1800" dirty="0">
                <a:solidFill>
                  <a:schemeClr val="bg1"/>
                </a:solidFill>
                <a:latin typeface="Dosis" panose="020B0604020202020204" charset="0"/>
              </a:rPr>
              <a:t>       Different Approaches to the Problem</a:t>
            </a: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11" name="Shape 198">
            <a:extLst>
              <a:ext uri="{FF2B5EF4-FFF2-40B4-BE49-F238E27FC236}">
                <a16:creationId xmlns:a16="http://schemas.microsoft.com/office/drawing/2014/main" id="{7E3E6A1E-BCD0-405C-AF3F-0C087C4A1D3A}"/>
              </a:ext>
            </a:extLst>
          </p:cNvPr>
          <p:cNvSpPr/>
          <p:nvPr/>
        </p:nvSpPr>
        <p:spPr>
          <a:xfrm>
            <a:off x="784533" y="2097749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Dosis" panose="020B0604020202020204" charset="0"/>
              </a:rPr>
              <a:t>UNSUPERVISED TECHNIQUES</a:t>
            </a:r>
          </a:p>
        </p:txBody>
      </p:sp>
      <p:sp>
        <p:nvSpPr>
          <p:cNvPr id="12" name="Shape 199">
            <a:extLst>
              <a:ext uri="{FF2B5EF4-FFF2-40B4-BE49-F238E27FC236}">
                <a16:creationId xmlns:a16="http://schemas.microsoft.com/office/drawing/2014/main" id="{77A35425-C1A7-49E2-AE5D-1FC0F00E0DA7}"/>
              </a:ext>
            </a:extLst>
          </p:cNvPr>
          <p:cNvSpPr/>
          <p:nvPr/>
        </p:nvSpPr>
        <p:spPr>
          <a:xfrm>
            <a:off x="5947167" y="2097749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Dosis" panose="020B0604020202020204" charset="0"/>
              </a:rPr>
              <a:t>SEMI - SUPERVISED TECHNIQUES</a:t>
            </a:r>
          </a:p>
        </p:txBody>
      </p:sp>
      <p:sp>
        <p:nvSpPr>
          <p:cNvPr id="13" name="Shape 198">
            <a:extLst>
              <a:ext uri="{FF2B5EF4-FFF2-40B4-BE49-F238E27FC236}">
                <a16:creationId xmlns:a16="http://schemas.microsoft.com/office/drawing/2014/main" id="{FF3D4BA1-40BA-48B9-BCAA-A6037E00F0F0}"/>
              </a:ext>
            </a:extLst>
          </p:cNvPr>
          <p:cNvSpPr/>
          <p:nvPr/>
        </p:nvSpPr>
        <p:spPr>
          <a:xfrm>
            <a:off x="3365850" y="2097749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Dosis" panose="020B0604020202020204" charset="0"/>
              </a:rPr>
              <a:t>SUPERVISED TECHNIQUES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4358C59-F9DF-4A5E-A57F-A3431D6763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8841142"/>
      </p:ext>
    </p:extLst>
  </p:cSld>
  <p:clrMapOvr>
    <a:masterClrMapping/>
  </p:clrMapOvr>
  <p:transition advTm="4625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pPr>
              <a:buNone/>
            </a:pPr>
            <a:endParaRPr lang="en-IN" b="1" dirty="0">
              <a:solidFill>
                <a:schemeClr val="bg1"/>
              </a:solidFill>
              <a:latin typeface="Dosis" panose="020B0604020202020204" charset="0"/>
            </a:endParaRPr>
          </a:p>
          <a:p>
            <a:endParaRPr lang="en-IN" b="1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b="1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042147" y="0"/>
            <a:ext cx="7247965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UNSUPERVISED TECHNIQUES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4AA5CF-EF36-4812-8E5E-305DE8179F67}"/>
              </a:ext>
            </a:extLst>
          </p:cNvPr>
          <p:cNvSpPr/>
          <p:nvPr/>
        </p:nvSpPr>
        <p:spPr>
          <a:xfrm>
            <a:off x="437030" y="1640619"/>
            <a:ext cx="3059472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THE MODIFIED BOX PLOT RULE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4F2456-CC14-418C-B9C5-15EBD4538C48}"/>
              </a:ext>
            </a:extLst>
          </p:cNvPr>
          <p:cNvSpPr/>
          <p:nvPr/>
        </p:nvSpPr>
        <p:spPr>
          <a:xfrm>
            <a:off x="437030" y="2490883"/>
            <a:ext cx="3059472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LOCAL OUTLIER FACTORS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2073C1-3F4D-40CA-8F49-2D1E724790FA}"/>
              </a:ext>
            </a:extLst>
          </p:cNvPr>
          <p:cNvSpPr/>
          <p:nvPr/>
        </p:nvSpPr>
        <p:spPr>
          <a:xfrm>
            <a:off x="437030" y="3338740"/>
            <a:ext cx="3059472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CLUSTERING-BASED OUTLIER RANKINGS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102AAE0-391B-493B-A473-ADB925A119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8124" y="1213499"/>
            <a:ext cx="4444253" cy="2881438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1B6F13A-B12D-45F8-9EA1-7567DDAC3D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76682348"/>
      </p:ext>
    </p:extLst>
  </p:cSld>
  <p:clrMapOvr>
    <a:masterClrMapping/>
  </p:clrMapOvr>
  <p:transition advTm="14247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|4.8|2.8|4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7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3|20.6|32.5|27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3|20.6|32.5|27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7|11.2|14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16|1.3|1.3|2.8|4.2|7.7|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9|2.6|2.9|6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5.3|3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35.1|1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3|20.6|32.5|27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3|20.6|32.5|27.1"/>
</p:tagLst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</TotalTime>
  <Words>596</Words>
  <Application>Microsoft Office PowerPoint</Application>
  <PresentationFormat>On-screen Show (16:9)</PresentationFormat>
  <Paragraphs>132</Paragraphs>
  <Slides>16</Slides>
  <Notes>6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DokChampa</vt:lpstr>
      <vt:lpstr>Dosis</vt:lpstr>
      <vt:lpstr>Arial</vt:lpstr>
      <vt:lpstr>Roboto</vt:lpstr>
      <vt:lpstr>William template</vt:lpstr>
      <vt:lpstr>DETECTING FRAUDULENT TRANSACTIONS</vt:lpstr>
      <vt:lpstr>AGENDA</vt:lpstr>
      <vt:lpstr>PowerPoint Presentation</vt:lpstr>
      <vt:lpstr>PowerPoint Presentation</vt:lpstr>
      <vt:lpstr>ADVANCED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ALGAE BLOOMS</dc:title>
  <cp:lastModifiedBy>madhurn16294@gmail.com</cp:lastModifiedBy>
  <cp:revision>79</cp:revision>
  <dcterms:modified xsi:type="dcterms:W3CDTF">2019-03-02T05:24:27Z</dcterms:modified>
</cp:coreProperties>
</file>